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01" r:id="rId2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EBE"/>
    <a:srgbClr val="B4B4B4"/>
    <a:srgbClr val="B2B2B2"/>
    <a:srgbClr val="FF0000"/>
    <a:srgbClr val="E0A500"/>
    <a:srgbClr val="E6AD3C"/>
    <a:srgbClr val="A42700"/>
    <a:srgbClr val="C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07" autoAdjust="0"/>
  </p:normalViewPr>
  <p:slideViewPr>
    <p:cSldViewPr snapToGrid="0">
      <p:cViewPr>
        <p:scale>
          <a:sx n="69" d="100"/>
          <a:sy n="69" d="100"/>
        </p:scale>
        <p:origin x="-9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56" y="726"/>
      </p:cViewPr>
      <p:guideLst>
        <p:guide orient="horz" pos="2904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AC34C9-A408-4C17-B7AE-53FA0C9F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1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1687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665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37A5C4C-74C0-4073-A258-491C12AD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 flipH="1">
            <a:off x="1346200" y="1508125"/>
            <a:ext cx="7245350" cy="4572000"/>
          </a:xfrm>
          <a:custGeom>
            <a:avLst/>
            <a:gdLst/>
            <a:ahLst/>
            <a:cxnLst>
              <a:cxn ang="0">
                <a:pos x="4898" y="0"/>
              </a:cxn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4898" h="624">
                <a:moveTo>
                  <a:pt x="4898" y="0"/>
                </a:moveTo>
                <a:lnTo>
                  <a:pt x="0" y="0"/>
                </a:lnTo>
                <a:lnTo>
                  <a:pt x="0" y="624"/>
                </a:lnTo>
              </a:path>
            </a:pathLst>
          </a:custGeom>
          <a:noFill/>
          <a:ln w="1270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613" y="2185988"/>
            <a:ext cx="6962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19050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5626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113" y="971550"/>
            <a:ext cx="3630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25" y="971550"/>
            <a:ext cx="36306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4113" y="971550"/>
            <a:ext cx="7413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2216" name="Line 8"/>
          <p:cNvSpPr>
            <a:spLocks noChangeShapeType="1"/>
          </p:cNvSpPr>
          <p:nvPr/>
        </p:nvSpPr>
        <p:spPr bwMode="auto">
          <a:xfrm>
            <a:off x="1066800" y="609600"/>
            <a:ext cx="7696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7" name="Line 9"/>
          <p:cNvSpPr>
            <a:spLocks noChangeShapeType="1"/>
          </p:cNvSpPr>
          <p:nvPr/>
        </p:nvSpPr>
        <p:spPr bwMode="auto">
          <a:xfrm>
            <a:off x="8763000" y="609600"/>
            <a:ext cx="0" cy="55626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22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622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2212" grpId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476250" indent="-17938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>
          <a:solidFill>
            <a:schemeClr val="tx1"/>
          </a:solidFill>
          <a:latin typeface="+mn-lt"/>
        </a:defRPr>
      </a:lvl2pPr>
      <a:lvl3pPr marL="750888" indent="-1603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3pPr>
      <a:lvl4pPr marL="1035050" indent="-1698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13192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5pPr>
      <a:lvl6pPr marL="17764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6pPr>
      <a:lvl7pPr marL="22336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7pPr>
      <a:lvl8pPr marL="26908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8pPr>
      <a:lvl9pPr marL="31480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093407" y="1682986"/>
            <a:ext cx="2995590" cy="768100"/>
          </a:xfrm>
          <a:prstGeom prst="rect">
            <a:avLst/>
          </a:prstGeom>
          <a:gradFill flip="none" rotWithShape="1">
            <a:gsLst>
              <a:gs pos="0">
                <a:srgbClr val="B2B2B2">
                  <a:tint val="66000"/>
                  <a:satMod val="160000"/>
                </a:srgbClr>
              </a:gs>
              <a:gs pos="50000">
                <a:srgbClr val="B2B2B2">
                  <a:tint val="44500"/>
                  <a:satMod val="160000"/>
                </a:srgbClr>
              </a:gs>
              <a:gs pos="100000">
                <a:srgbClr val="B2B2B2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93407" y="3833666"/>
            <a:ext cx="2995590" cy="768100"/>
          </a:xfrm>
          <a:prstGeom prst="rect">
            <a:avLst/>
          </a:prstGeom>
          <a:gradFill flip="none" rotWithShape="1">
            <a:gsLst>
              <a:gs pos="0">
                <a:srgbClr val="B2B2B2">
                  <a:tint val="66000"/>
                  <a:satMod val="160000"/>
                </a:srgbClr>
              </a:gs>
              <a:gs pos="50000">
                <a:srgbClr val="B2B2B2">
                  <a:tint val="44500"/>
                  <a:satMod val="160000"/>
                </a:srgbClr>
              </a:gs>
              <a:gs pos="100000">
                <a:srgbClr val="B2B2B2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93407" y="5523486"/>
            <a:ext cx="2995590" cy="768100"/>
          </a:xfrm>
          <a:prstGeom prst="rect">
            <a:avLst/>
          </a:prstGeom>
          <a:gradFill flip="none" rotWithShape="1">
            <a:gsLst>
              <a:gs pos="0">
                <a:srgbClr val="B2B2B2">
                  <a:tint val="66000"/>
                  <a:satMod val="160000"/>
                </a:srgbClr>
              </a:gs>
              <a:gs pos="50000">
                <a:srgbClr val="B2B2B2">
                  <a:tint val="44500"/>
                  <a:satMod val="160000"/>
                </a:srgbClr>
              </a:gs>
              <a:gs pos="100000">
                <a:srgbClr val="B2B2B2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28561" y="1106911"/>
            <a:ext cx="11137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5301696" y="1106911"/>
            <a:ext cx="11137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378505" y="3027161"/>
            <a:ext cx="10369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690155" y="2988756"/>
            <a:ext cx="11521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4239491" y="914399"/>
            <a:ext cx="515389" cy="349135"/>
            <a:chOff x="4341570" y="646050"/>
            <a:chExt cx="499265" cy="652886"/>
          </a:xfrm>
        </p:grpSpPr>
        <p:sp>
          <p:nvSpPr>
            <p:cNvPr id="19" name="Freeform 18"/>
            <p:cNvSpPr/>
            <p:nvPr/>
          </p:nvSpPr>
          <p:spPr bwMode="auto">
            <a:xfrm>
              <a:off x="4341570" y="646050"/>
              <a:ext cx="268835" cy="652885"/>
            </a:xfrm>
            <a:custGeom>
              <a:avLst/>
              <a:gdLst>
                <a:gd name="connsiteX0" fmla="*/ 365760 w 365760"/>
                <a:gd name="connsiteY0" fmla="*/ 0 h 814647"/>
                <a:gd name="connsiteX1" fmla="*/ 149629 w 365760"/>
                <a:gd name="connsiteY1" fmla="*/ 299258 h 814647"/>
                <a:gd name="connsiteX2" fmla="*/ 266007 w 365760"/>
                <a:gd name="connsiteY2" fmla="*/ 681643 h 814647"/>
                <a:gd name="connsiteX3" fmla="*/ 0 w 365760"/>
                <a:gd name="connsiteY3" fmla="*/ 814647 h 81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" h="814647">
                  <a:moveTo>
                    <a:pt x="365760" y="0"/>
                  </a:moveTo>
                  <a:cubicBezTo>
                    <a:pt x="266007" y="92825"/>
                    <a:pt x="166254" y="185651"/>
                    <a:pt x="149629" y="299258"/>
                  </a:cubicBezTo>
                  <a:cubicBezTo>
                    <a:pt x="133004" y="412865"/>
                    <a:pt x="290945" y="595745"/>
                    <a:pt x="266007" y="681643"/>
                  </a:cubicBezTo>
                  <a:cubicBezTo>
                    <a:pt x="241069" y="767541"/>
                    <a:pt x="120534" y="791094"/>
                    <a:pt x="0" y="814647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572000" y="646051"/>
              <a:ext cx="268835" cy="652885"/>
            </a:xfrm>
            <a:custGeom>
              <a:avLst/>
              <a:gdLst>
                <a:gd name="connsiteX0" fmla="*/ 365760 w 365760"/>
                <a:gd name="connsiteY0" fmla="*/ 0 h 814647"/>
                <a:gd name="connsiteX1" fmla="*/ 149629 w 365760"/>
                <a:gd name="connsiteY1" fmla="*/ 299258 h 814647"/>
                <a:gd name="connsiteX2" fmla="*/ 266007 w 365760"/>
                <a:gd name="connsiteY2" fmla="*/ 681643 h 814647"/>
                <a:gd name="connsiteX3" fmla="*/ 0 w 365760"/>
                <a:gd name="connsiteY3" fmla="*/ 814647 h 81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" h="814647">
                  <a:moveTo>
                    <a:pt x="365760" y="0"/>
                  </a:moveTo>
                  <a:cubicBezTo>
                    <a:pt x="266007" y="92825"/>
                    <a:pt x="166254" y="185651"/>
                    <a:pt x="149629" y="299258"/>
                  </a:cubicBezTo>
                  <a:cubicBezTo>
                    <a:pt x="133004" y="412865"/>
                    <a:pt x="290945" y="595745"/>
                    <a:pt x="266007" y="681643"/>
                  </a:cubicBezTo>
                  <a:cubicBezTo>
                    <a:pt x="241069" y="767541"/>
                    <a:pt x="120534" y="791094"/>
                    <a:pt x="0" y="814647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>
            <a:off x="3093407" y="2067036"/>
            <a:ext cx="29955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Down Arrow 26"/>
          <p:cNvSpPr/>
          <p:nvPr/>
        </p:nvSpPr>
        <p:spPr bwMode="auto">
          <a:xfrm>
            <a:off x="2717089" y="2440778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0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16200000" flipH="1">
            <a:off x="6091740" y="2467546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16200000">
            <a:off x="2712100" y="5424731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805370" y="4640171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0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 flipH="1">
            <a:off x="6091740" y="4656631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>
            <a:off x="6300225" y="5485081"/>
            <a:ext cx="274320" cy="548640"/>
          </a:xfrm>
          <a:prstGeom prst="downArrow">
            <a:avLst/>
          </a:prstGeom>
          <a:gradFill flip="none" rotWithShape="1">
            <a:gsLst>
              <a:gs pos="0">
                <a:srgbClr val="BEBEBE">
                  <a:tint val="66000"/>
                  <a:satMod val="160000"/>
                </a:srgbClr>
              </a:gs>
              <a:gs pos="50000">
                <a:srgbClr val="BEBEBE">
                  <a:tint val="44500"/>
                  <a:satMod val="160000"/>
                </a:srgbClr>
              </a:gs>
              <a:gs pos="100000">
                <a:srgbClr val="BEBEBE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0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08310" y="4870601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People and Organization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08310" y="2662313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Product or Service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08310" y="722861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Curiosity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607465" y="722861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Proof of Concept Demo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607465" y="2662313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Market Size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607465" y="4870601"/>
            <a:ext cx="1881847" cy="768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Resources and Capital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332317" y="1330038"/>
            <a:ext cx="274320" cy="365760"/>
            <a:chOff x="275706" y="3690853"/>
            <a:chExt cx="798022" cy="1050172"/>
          </a:xfrm>
          <a:solidFill>
            <a:schemeClr val="accent1"/>
          </a:solidFill>
        </p:grpSpPr>
        <p:sp>
          <p:nvSpPr>
            <p:cNvPr id="52" name="Down Arrow 51"/>
            <p:cNvSpPr/>
            <p:nvPr/>
          </p:nvSpPr>
          <p:spPr bwMode="auto">
            <a:xfrm flipV="1">
              <a:off x="275706" y="3690853"/>
              <a:ext cx="798022" cy="532014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Down Arrow 52"/>
            <p:cNvSpPr/>
            <p:nvPr/>
          </p:nvSpPr>
          <p:spPr bwMode="auto">
            <a:xfrm>
              <a:off x="275706" y="4209011"/>
              <a:ext cx="798022" cy="532014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108960" y="1596043"/>
            <a:ext cx="2992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800" dirty="0" smtClean="0"/>
              <a:t>Entrepreneur’s DREAM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92335" y="1981199"/>
            <a:ext cx="29759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800" dirty="0" smtClean="0"/>
              <a:t>Gut, Data, Gut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92334" y="3743499"/>
            <a:ext cx="299258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800" dirty="0" smtClean="0"/>
              <a:t>Opportunity Recognition</a:t>
            </a:r>
          </a:p>
        </p:txBody>
      </p:sp>
      <p:cxnSp>
        <p:nvCxnSpPr>
          <p:cNvPr id="60" name="Straight Connector 59"/>
          <p:cNvCxnSpPr>
            <a:stCxn id="10" idx="1"/>
            <a:endCxn id="10" idx="3"/>
          </p:cNvCxnSpPr>
          <p:nvPr/>
        </p:nvCxnSpPr>
        <p:spPr bwMode="auto">
          <a:xfrm>
            <a:off x="3093407" y="4217716"/>
            <a:ext cx="29955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78479" y="4161905"/>
            <a:ext cx="299258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800" dirty="0" smtClean="0"/>
              <a:t>Pursuit of Opportunity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08960" y="5638801"/>
            <a:ext cx="299258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800" dirty="0" smtClean="0"/>
              <a:t>Execution</a:t>
            </a:r>
          </a:p>
        </p:txBody>
      </p:sp>
      <p:sp>
        <p:nvSpPr>
          <p:cNvPr id="63" name="Down Arrow 62"/>
          <p:cNvSpPr/>
          <p:nvPr/>
        </p:nvSpPr>
        <p:spPr bwMode="auto">
          <a:xfrm>
            <a:off x="4334032" y="6278714"/>
            <a:ext cx="274320" cy="3657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1520" y="0"/>
            <a:ext cx="7807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 Entrepreneurship: Process Flow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4258888" y="2829097"/>
            <a:ext cx="515389" cy="349135"/>
            <a:chOff x="4341570" y="646050"/>
            <a:chExt cx="499265" cy="652886"/>
          </a:xfrm>
        </p:grpSpPr>
        <p:sp>
          <p:nvSpPr>
            <p:cNvPr id="67" name="Freeform 66"/>
            <p:cNvSpPr/>
            <p:nvPr/>
          </p:nvSpPr>
          <p:spPr bwMode="auto">
            <a:xfrm>
              <a:off x="4341570" y="646050"/>
              <a:ext cx="268835" cy="652885"/>
            </a:xfrm>
            <a:custGeom>
              <a:avLst/>
              <a:gdLst>
                <a:gd name="connsiteX0" fmla="*/ 365760 w 365760"/>
                <a:gd name="connsiteY0" fmla="*/ 0 h 814647"/>
                <a:gd name="connsiteX1" fmla="*/ 149629 w 365760"/>
                <a:gd name="connsiteY1" fmla="*/ 299258 h 814647"/>
                <a:gd name="connsiteX2" fmla="*/ 266007 w 365760"/>
                <a:gd name="connsiteY2" fmla="*/ 681643 h 814647"/>
                <a:gd name="connsiteX3" fmla="*/ 0 w 365760"/>
                <a:gd name="connsiteY3" fmla="*/ 814647 h 81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" h="814647">
                  <a:moveTo>
                    <a:pt x="365760" y="0"/>
                  </a:moveTo>
                  <a:cubicBezTo>
                    <a:pt x="266007" y="92825"/>
                    <a:pt x="166254" y="185651"/>
                    <a:pt x="149629" y="299258"/>
                  </a:cubicBezTo>
                  <a:cubicBezTo>
                    <a:pt x="133004" y="412865"/>
                    <a:pt x="290945" y="595745"/>
                    <a:pt x="266007" y="681643"/>
                  </a:cubicBezTo>
                  <a:cubicBezTo>
                    <a:pt x="241069" y="767541"/>
                    <a:pt x="120534" y="791094"/>
                    <a:pt x="0" y="814647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4572000" y="646051"/>
              <a:ext cx="268835" cy="652885"/>
            </a:xfrm>
            <a:custGeom>
              <a:avLst/>
              <a:gdLst>
                <a:gd name="connsiteX0" fmla="*/ 365760 w 365760"/>
                <a:gd name="connsiteY0" fmla="*/ 0 h 814647"/>
                <a:gd name="connsiteX1" fmla="*/ 149629 w 365760"/>
                <a:gd name="connsiteY1" fmla="*/ 299258 h 814647"/>
                <a:gd name="connsiteX2" fmla="*/ 266007 w 365760"/>
                <a:gd name="connsiteY2" fmla="*/ 681643 h 814647"/>
                <a:gd name="connsiteX3" fmla="*/ 0 w 365760"/>
                <a:gd name="connsiteY3" fmla="*/ 814647 h 81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" h="814647">
                  <a:moveTo>
                    <a:pt x="365760" y="0"/>
                  </a:moveTo>
                  <a:cubicBezTo>
                    <a:pt x="266007" y="92825"/>
                    <a:pt x="166254" y="185651"/>
                    <a:pt x="149629" y="299258"/>
                  </a:cubicBezTo>
                  <a:cubicBezTo>
                    <a:pt x="133004" y="412865"/>
                    <a:pt x="290945" y="595745"/>
                    <a:pt x="266007" y="681643"/>
                  </a:cubicBezTo>
                  <a:cubicBezTo>
                    <a:pt x="241069" y="767541"/>
                    <a:pt x="120534" y="791094"/>
                    <a:pt x="0" y="814647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301837" y="3444241"/>
            <a:ext cx="274320" cy="365760"/>
            <a:chOff x="275706" y="3690853"/>
            <a:chExt cx="798022" cy="1050172"/>
          </a:xfrm>
          <a:solidFill>
            <a:schemeClr val="accent1"/>
          </a:solidFill>
        </p:grpSpPr>
        <p:sp>
          <p:nvSpPr>
            <p:cNvPr id="70" name="Down Arrow 69"/>
            <p:cNvSpPr/>
            <p:nvPr/>
          </p:nvSpPr>
          <p:spPr bwMode="auto">
            <a:xfrm flipV="1">
              <a:off x="275706" y="3690853"/>
              <a:ext cx="798022" cy="532014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Down Arrow 70"/>
            <p:cNvSpPr/>
            <p:nvPr/>
          </p:nvSpPr>
          <p:spPr bwMode="auto">
            <a:xfrm>
              <a:off x="275706" y="4209011"/>
              <a:ext cx="798022" cy="532014"/>
            </a:xfrm>
            <a:prstGeom prst="down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7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pttemplate_let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AF4187"/>
      </a:accent2>
      <a:accent3>
        <a:srgbClr val="FFFFFF"/>
      </a:accent3>
      <a:accent4>
        <a:srgbClr val="000000"/>
      </a:accent4>
      <a:accent5>
        <a:srgbClr val="AAADE2"/>
      </a:accent5>
      <a:accent6>
        <a:srgbClr val="9E3A7A"/>
      </a:accent6>
      <a:hlink>
        <a:srgbClr val="008282"/>
      </a:hlink>
      <a:folHlink>
        <a:srgbClr val="E6A046"/>
      </a:folHlink>
    </a:clrScheme>
    <a:fontScheme name="2_ppttemplate_le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pttemplate_lett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25994</TotalTime>
  <Words>34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2_ppttemplate_letter</vt:lpstr>
      <vt:lpstr>PowerPoint Presentation</vt:lpstr>
    </vt:vector>
  </TitlesOfParts>
  <Company>Telcordia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Book</dc:title>
  <dc:creator>Peggy Simpson</dc:creator>
  <cp:lastModifiedBy>thsing</cp:lastModifiedBy>
  <cp:revision>1629</cp:revision>
  <cp:lastPrinted>1999-07-30T17:17:22Z</cp:lastPrinted>
  <dcterms:created xsi:type="dcterms:W3CDTF">2002-12-12T17:06:05Z</dcterms:created>
  <dcterms:modified xsi:type="dcterms:W3CDTF">2013-07-16T13:52:59Z</dcterms:modified>
</cp:coreProperties>
</file>